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30fee87a16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30fee87a16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30fee87a16_2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30fee87a16_2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30fee87a16_3_9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30fee87a16_3_9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30fee87a16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30fee87a16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30fee87a16_3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30fee87a16_3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30fee87a16_2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30fee87a16_2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130fee87a1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130fee87a1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131275a7b2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131275a7b2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30fee87a1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30fee87a1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30fee87a16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30fee87a16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30fee87a16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30fee87a16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31275a7b28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31275a7b28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31275a7b28_5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31275a7b28_5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30fee87a16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30fee87a16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kaggle.com/datasets/saurabhshahane/seoul-bike-sharing-demand-prediction?datasetId=1182486&amp;sortBy=voteCount" TargetMode="Externa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3" name="Shape 53"/>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08" name="Shape 108"/>
        <p:cNvGrpSpPr/>
        <p:nvPr/>
      </p:nvGrpSpPr>
      <p:grpSpPr>
        <a:xfrm>
          <a:off x="0" y="0"/>
          <a:ext cx="0" cy="0"/>
          <a:chOff x="0" y="0"/>
          <a:chExt cx="0" cy="0"/>
        </a:xfrm>
      </p:grpSpPr>
      <p:sp>
        <p:nvSpPr>
          <p:cNvPr id="109" name="Google Shape;109;p22"/>
          <p:cNvSpPr txBox="1"/>
          <p:nvPr>
            <p:ph type="ctrTitle"/>
          </p:nvPr>
        </p:nvSpPr>
        <p:spPr>
          <a:xfrm>
            <a:off x="311700" y="113875"/>
            <a:ext cx="8520600" cy="899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METRICS</a:t>
            </a:r>
            <a:endParaRPr>
              <a:solidFill>
                <a:srgbClr val="D5A6BD"/>
              </a:solidFill>
              <a:highlight>
                <a:srgbClr val="FFFFFF"/>
              </a:highlight>
            </a:endParaRPr>
          </a:p>
        </p:txBody>
      </p:sp>
      <p:sp>
        <p:nvSpPr>
          <p:cNvPr id="110" name="Google Shape;110;p2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11" name="Google Shape;111;p22"/>
          <p:cNvPicPr preferRelativeResize="0"/>
          <p:nvPr/>
        </p:nvPicPr>
        <p:blipFill>
          <a:blip r:embed="rId3">
            <a:alphaModFix/>
          </a:blip>
          <a:stretch>
            <a:fillRect/>
          </a:stretch>
        </p:blipFill>
        <p:spPr>
          <a:xfrm>
            <a:off x="311700" y="1246400"/>
            <a:ext cx="8723326" cy="3479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15" name="Shape 115"/>
        <p:cNvGrpSpPr/>
        <p:nvPr/>
      </p:nvGrpSpPr>
      <p:grpSpPr>
        <a:xfrm>
          <a:off x="0" y="0"/>
          <a:ext cx="0" cy="0"/>
          <a:chOff x="0" y="0"/>
          <a:chExt cx="0" cy="0"/>
        </a:xfrm>
      </p:grpSpPr>
      <p:sp>
        <p:nvSpPr>
          <p:cNvPr id="116" name="Google Shape;116;p23"/>
          <p:cNvSpPr txBox="1"/>
          <p:nvPr>
            <p:ph type="ctrTitle"/>
          </p:nvPr>
        </p:nvSpPr>
        <p:spPr>
          <a:xfrm>
            <a:off x="340350" y="141300"/>
            <a:ext cx="8463300" cy="1094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tr" sz="4700">
                <a:solidFill>
                  <a:srgbClr val="D5A6BD"/>
                </a:solidFill>
                <a:highlight>
                  <a:srgbClr val="FFFFFF"/>
                </a:highlight>
              </a:rPr>
              <a:t>DISCUSSION</a:t>
            </a:r>
            <a:endParaRPr sz="4700">
              <a:solidFill>
                <a:srgbClr val="D5A6BD"/>
              </a:solidFill>
              <a:highlight>
                <a:srgbClr val="FFFFFF"/>
              </a:highlight>
            </a:endParaRPr>
          </a:p>
        </p:txBody>
      </p:sp>
      <p:sp>
        <p:nvSpPr>
          <p:cNvPr id="117" name="Google Shape;117;p23"/>
          <p:cNvSpPr txBox="1"/>
          <p:nvPr/>
        </p:nvSpPr>
        <p:spPr>
          <a:xfrm>
            <a:off x="360325" y="1342400"/>
            <a:ext cx="8541900" cy="5787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tr"/>
              <a:t>The results we obtained, especially in random forest and gradient boosting models, show us that the most important factors in people's rental bike preferences are weather events such as humidity and temperature.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tr"/>
              <a:t>We combined these with the name of functioning day by generalizing. Another part is the hours of the day. The dominance of the preferences between 3-7 p.m. can be seen. Seasons and months have little effect.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21" name="Shape 121"/>
        <p:cNvGrpSpPr/>
        <p:nvPr/>
      </p:nvGrpSpPr>
      <p:grpSpPr>
        <a:xfrm>
          <a:off x="0" y="0"/>
          <a:ext cx="0" cy="0"/>
          <a:chOff x="0" y="0"/>
          <a:chExt cx="0" cy="0"/>
        </a:xfrm>
      </p:grpSpPr>
      <p:sp>
        <p:nvSpPr>
          <p:cNvPr id="122" name="Google Shape;122;p24"/>
          <p:cNvSpPr txBox="1"/>
          <p:nvPr>
            <p:ph type="ctrTitle"/>
          </p:nvPr>
        </p:nvSpPr>
        <p:spPr>
          <a:xfrm>
            <a:off x="2523900" y="335150"/>
            <a:ext cx="4096200" cy="932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tr">
                <a:solidFill>
                  <a:srgbClr val="D5A6BD"/>
                </a:solidFill>
                <a:highlight>
                  <a:srgbClr val="FFFFFF"/>
                </a:highlight>
              </a:rPr>
              <a:t>DISCUSSION</a:t>
            </a:r>
            <a:endParaRPr>
              <a:solidFill>
                <a:srgbClr val="D5A6BD"/>
              </a:solidFill>
              <a:highlight>
                <a:srgbClr val="FFFFFF"/>
              </a:highlight>
            </a:endParaRPr>
          </a:p>
        </p:txBody>
      </p:sp>
      <p:sp>
        <p:nvSpPr>
          <p:cNvPr id="123" name="Google Shape;123;p24"/>
          <p:cNvSpPr txBox="1"/>
          <p:nvPr>
            <p:ph idx="1" type="subTitle"/>
          </p:nvPr>
        </p:nvSpPr>
        <p:spPr>
          <a:xfrm>
            <a:off x="178850" y="1666875"/>
            <a:ext cx="8520600" cy="792600"/>
          </a:xfrm>
          <a:prstGeom prst="rect">
            <a:avLst/>
          </a:prstGeom>
        </p:spPr>
        <p:txBody>
          <a:bodyPr anchorCtr="0" anchor="t" bIns="91425" lIns="91425" spcFirstLastPara="1" rIns="91425" wrap="square" tIns="91425">
            <a:noAutofit/>
          </a:bodyPr>
          <a:lstStyle/>
          <a:p>
            <a:pPr indent="-317500" lvl="0" marL="457200" rtl="0" algn="ctr">
              <a:lnSpc>
                <a:spcPct val="80000"/>
              </a:lnSpc>
              <a:spcBef>
                <a:spcPts val="0"/>
              </a:spcBef>
              <a:spcAft>
                <a:spcPts val="0"/>
              </a:spcAft>
              <a:buClr>
                <a:schemeClr val="dk1"/>
              </a:buClr>
              <a:buSzPts val="1400"/>
              <a:buChar char="●"/>
            </a:pPr>
            <a:r>
              <a:rPr lang="tr" sz="1400">
                <a:solidFill>
                  <a:schemeClr val="dk1"/>
                </a:solidFill>
              </a:rPr>
              <a:t>It seems that people are looking for more rental bikes during the hours when the humidity is high and the temperatures are suitable for sightseeing and after work hours. If we make a sociological evaluation of the work, the correct prediction rate of our models is quite high.</a:t>
            </a:r>
            <a:endParaRPr sz="1400">
              <a:solidFill>
                <a:schemeClr val="dk1"/>
              </a:solidFill>
            </a:endParaRPr>
          </a:p>
          <a:p>
            <a:pPr indent="0" lvl="0" marL="0" rtl="0" algn="ctr">
              <a:lnSpc>
                <a:spcPct val="80000"/>
              </a:lnSpc>
              <a:spcBef>
                <a:spcPts val="0"/>
              </a:spcBef>
              <a:spcAft>
                <a:spcPts val="0"/>
              </a:spcAft>
              <a:buSzPts val="935"/>
              <a:buNone/>
            </a:pPr>
            <a:r>
              <a:t/>
            </a:r>
            <a:endParaRPr sz="1400">
              <a:solidFill>
                <a:schemeClr val="dk1"/>
              </a:solidFill>
            </a:endParaRPr>
          </a:p>
          <a:p>
            <a:pPr indent="0" lvl="0" marL="0" rtl="0" algn="ctr">
              <a:lnSpc>
                <a:spcPct val="80000"/>
              </a:lnSpc>
              <a:spcBef>
                <a:spcPts val="0"/>
              </a:spcBef>
              <a:spcAft>
                <a:spcPts val="0"/>
              </a:spcAft>
              <a:buSzPts val="935"/>
              <a:buNone/>
            </a:pPr>
            <a:r>
              <a:t/>
            </a:r>
            <a:endParaRPr sz="1400">
              <a:solidFill>
                <a:schemeClr val="dk1"/>
              </a:solidFill>
            </a:endParaRPr>
          </a:p>
          <a:p>
            <a:pPr indent="0" lvl="0" marL="0" rtl="0" algn="ctr">
              <a:lnSpc>
                <a:spcPct val="80000"/>
              </a:lnSpc>
              <a:spcBef>
                <a:spcPts val="0"/>
              </a:spcBef>
              <a:spcAft>
                <a:spcPts val="0"/>
              </a:spcAft>
              <a:buSzPts val="935"/>
              <a:buNone/>
            </a:pPr>
            <a:r>
              <a:t/>
            </a:r>
            <a:endParaRPr sz="1400">
              <a:solidFill>
                <a:schemeClr val="dk1"/>
              </a:solidFill>
            </a:endParaRPr>
          </a:p>
          <a:p>
            <a:pPr indent="0" lvl="0" marL="0" rtl="0" algn="ctr">
              <a:lnSpc>
                <a:spcPct val="80000"/>
              </a:lnSpc>
              <a:spcBef>
                <a:spcPts val="0"/>
              </a:spcBef>
              <a:spcAft>
                <a:spcPts val="0"/>
              </a:spcAft>
              <a:buSzPts val="935"/>
              <a:buNone/>
            </a:pPr>
            <a:r>
              <a:t/>
            </a:r>
            <a:endParaRPr sz="1400">
              <a:solidFill>
                <a:schemeClr val="dk1"/>
              </a:solidFill>
            </a:endParaRPr>
          </a:p>
          <a:p>
            <a:pPr indent="0" lvl="0" marL="0" rtl="0" algn="ctr">
              <a:lnSpc>
                <a:spcPct val="80000"/>
              </a:lnSpc>
              <a:spcBef>
                <a:spcPts val="0"/>
              </a:spcBef>
              <a:spcAft>
                <a:spcPts val="0"/>
              </a:spcAft>
              <a:buSzPts val="935"/>
              <a:buNone/>
            </a:pPr>
            <a:r>
              <a:t/>
            </a:r>
            <a:endParaRPr sz="1400">
              <a:solidFill>
                <a:schemeClr val="dk1"/>
              </a:solidFill>
            </a:endParaRPr>
          </a:p>
          <a:p>
            <a:pPr indent="-317500" lvl="0" marL="457200" rtl="0" algn="ctr">
              <a:lnSpc>
                <a:spcPct val="80000"/>
              </a:lnSpc>
              <a:spcBef>
                <a:spcPts val="0"/>
              </a:spcBef>
              <a:spcAft>
                <a:spcPts val="0"/>
              </a:spcAft>
              <a:buClr>
                <a:schemeClr val="dk1"/>
              </a:buClr>
              <a:buSzPts val="1400"/>
              <a:buChar char="●"/>
            </a:pPr>
            <a:r>
              <a:rPr lang="tr" sz="1400">
                <a:solidFill>
                  <a:schemeClr val="dk1"/>
                </a:solidFill>
              </a:rPr>
              <a:t>In addition, although the predictions seem effective in general, especially in the linear regression model, it cannot be said that the problem we are dealing with is suitable for linear regression, and the reason for this can be shown as both the large number of outliers that appear and the fact that the predicted parts have no closeness with the actuals at some points.</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27" name="Shape 127"/>
        <p:cNvGrpSpPr/>
        <p:nvPr/>
      </p:nvGrpSpPr>
      <p:grpSpPr>
        <a:xfrm>
          <a:off x="0" y="0"/>
          <a:ext cx="0" cy="0"/>
          <a:chOff x="0" y="0"/>
          <a:chExt cx="0" cy="0"/>
        </a:xfrm>
      </p:grpSpPr>
      <p:sp>
        <p:nvSpPr>
          <p:cNvPr id="128" name="Google Shape;128;p25"/>
          <p:cNvSpPr txBox="1"/>
          <p:nvPr>
            <p:ph type="ctrTitle"/>
          </p:nvPr>
        </p:nvSpPr>
        <p:spPr>
          <a:xfrm>
            <a:off x="311700" y="171525"/>
            <a:ext cx="8520600" cy="881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CONCLUSION</a:t>
            </a:r>
            <a:endParaRPr>
              <a:solidFill>
                <a:srgbClr val="D5A6BD"/>
              </a:solidFill>
              <a:highlight>
                <a:srgbClr val="FFFFFF"/>
              </a:highlight>
            </a:endParaRPr>
          </a:p>
        </p:txBody>
      </p:sp>
      <p:sp>
        <p:nvSpPr>
          <p:cNvPr id="129" name="Google Shape;129;p25"/>
          <p:cNvSpPr txBox="1"/>
          <p:nvPr>
            <p:ph idx="1" type="subTitle"/>
          </p:nvPr>
        </p:nvSpPr>
        <p:spPr>
          <a:xfrm>
            <a:off x="242850" y="1346625"/>
            <a:ext cx="8520600" cy="35214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688"/>
              <a:buNone/>
            </a:pPr>
            <a:r>
              <a:t/>
            </a:r>
            <a:endParaRPr sz="1400">
              <a:solidFill>
                <a:schemeClr val="dk1"/>
              </a:solidFill>
            </a:endParaRPr>
          </a:p>
          <a:p>
            <a:pPr indent="0" lvl="0" marL="0" rtl="0" algn="l">
              <a:lnSpc>
                <a:spcPct val="80000"/>
              </a:lnSpc>
              <a:spcBef>
                <a:spcPts val="0"/>
              </a:spcBef>
              <a:spcAft>
                <a:spcPts val="0"/>
              </a:spcAft>
              <a:buSzPts val="688"/>
              <a:buNone/>
            </a:pPr>
            <a:r>
              <a:rPr lang="tr" sz="1400">
                <a:solidFill>
                  <a:schemeClr val="dk1"/>
                </a:solidFill>
              </a:rPr>
              <a:t>-We used EDA (</a:t>
            </a:r>
            <a:r>
              <a:rPr lang="tr" sz="1400">
                <a:solidFill>
                  <a:schemeClr val="dk1"/>
                </a:solidFill>
                <a:highlight>
                  <a:srgbClr val="D5A6BD"/>
                </a:highlight>
              </a:rPr>
              <a:t>Exploratory Data Analysis</a:t>
            </a:r>
            <a:r>
              <a:rPr lang="tr" sz="1400">
                <a:solidFill>
                  <a:schemeClr val="dk1"/>
                </a:solidFill>
              </a:rPr>
              <a:t>) method to interpret the obscure relationships and trends well.</a:t>
            </a:r>
            <a:endParaRPr sz="1400">
              <a:solidFill>
                <a:schemeClr val="dk1"/>
              </a:solidFill>
            </a:endParaRPr>
          </a:p>
          <a:p>
            <a:pPr indent="0" lvl="0" marL="0" rtl="0" algn="l">
              <a:lnSpc>
                <a:spcPct val="80000"/>
              </a:lnSpc>
              <a:spcBef>
                <a:spcPts val="0"/>
              </a:spcBef>
              <a:spcAft>
                <a:spcPts val="0"/>
              </a:spcAft>
              <a:buSzPts val="688"/>
              <a:buNone/>
            </a:pPr>
            <a:r>
              <a:t/>
            </a:r>
            <a:endParaRPr sz="1400">
              <a:solidFill>
                <a:schemeClr val="dk1"/>
              </a:solidFill>
            </a:endParaRPr>
          </a:p>
          <a:p>
            <a:pPr indent="0" lvl="0" marL="0" rtl="0" algn="l">
              <a:lnSpc>
                <a:spcPct val="80000"/>
              </a:lnSpc>
              <a:spcBef>
                <a:spcPts val="0"/>
              </a:spcBef>
              <a:spcAft>
                <a:spcPts val="0"/>
              </a:spcAft>
              <a:buNone/>
            </a:pPr>
            <a:r>
              <a:rPr lang="tr" sz="1400">
                <a:solidFill>
                  <a:schemeClr val="dk1"/>
                </a:solidFill>
              </a:rPr>
              <a:t>-We looked at quantitative variables, determining their correlation, distribution, and link to the dependent variable. </a:t>
            </a:r>
            <a:endParaRPr sz="1400">
              <a:solidFill>
                <a:schemeClr val="dk1"/>
              </a:solidFill>
            </a:endParaRPr>
          </a:p>
          <a:p>
            <a:pPr indent="0" lvl="0" marL="0" rtl="0" algn="l">
              <a:lnSpc>
                <a:spcPct val="80000"/>
              </a:lnSpc>
              <a:spcBef>
                <a:spcPts val="0"/>
              </a:spcBef>
              <a:spcAft>
                <a:spcPts val="0"/>
              </a:spcAft>
              <a:buSzPts val="688"/>
              <a:buNone/>
            </a:pPr>
            <a:r>
              <a:t/>
            </a:r>
            <a:endParaRPr sz="1400">
              <a:solidFill>
                <a:schemeClr val="dk1"/>
              </a:solidFill>
            </a:endParaRPr>
          </a:p>
          <a:p>
            <a:pPr indent="0" lvl="0" marL="0" rtl="0" algn="l">
              <a:lnSpc>
                <a:spcPct val="80000"/>
              </a:lnSpc>
              <a:spcBef>
                <a:spcPts val="0"/>
              </a:spcBef>
              <a:spcAft>
                <a:spcPts val="0"/>
              </a:spcAft>
              <a:buSzPts val="688"/>
              <a:buNone/>
            </a:pPr>
            <a:r>
              <a:rPr lang="tr" sz="1400">
                <a:solidFill>
                  <a:schemeClr val="dk1"/>
                </a:solidFill>
              </a:rPr>
              <a:t>-We hot encoded the categorical variables and deleted certain numerical features with primarily 0 values. </a:t>
            </a:r>
            <a:endParaRPr sz="1400">
              <a:solidFill>
                <a:schemeClr val="dk1"/>
              </a:solidFill>
            </a:endParaRPr>
          </a:p>
          <a:p>
            <a:pPr indent="0" lvl="0" marL="0" rtl="0" algn="l">
              <a:lnSpc>
                <a:spcPct val="80000"/>
              </a:lnSpc>
              <a:spcBef>
                <a:spcPts val="0"/>
              </a:spcBef>
              <a:spcAft>
                <a:spcPts val="0"/>
              </a:spcAft>
              <a:buSzPts val="688"/>
              <a:buNone/>
            </a:pPr>
            <a:r>
              <a:t/>
            </a:r>
            <a:endParaRPr sz="1400">
              <a:solidFill>
                <a:schemeClr val="dk1"/>
              </a:solidFill>
            </a:endParaRPr>
          </a:p>
          <a:p>
            <a:pPr indent="0" lvl="0" marL="0" rtl="0" algn="l">
              <a:lnSpc>
                <a:spcPct val="80000"/>
              </a:lnSpc>
              <a:spcBef>
                <a:spcPts val="0"/>
              </a:spcBef>
              <a:spcAft>
                <a:spcPts val="0"/>
              </a:spcAft>
              <a:buSzPts val="688"/>
              <a:buNone/>
            </a:pPr>
            <a:r>
              <a:rPr lang="tr" sz="1400">
                <a:solidFill>
                  <a:schemeClr val="dk1"/>
                </a:solidFill>
              </a:rPr>
              <a:t>-</a:t>
            </a:r>
            <a:r>
              <a:rPr lang="tr" sz="1400">
                <a:solidFill>
                  <a:schemeClr val="dk1"/>
                </a:solidFill>
              </a:rPr>
              <a:t>We implemented four methods that are linear regression, decision tree, random forest and gradient boosting.</a:t>
            </a:r>
            <a:endParaRPr sz="1400">
              <a:solidFill>
                <a:schemeClr val="dk1"/>
              </a:solidFill>
            </a:endParaRPr>
          </a:p>
          <a:p>
            <a:pPr indent="0" lvl="0" marL="0" rtl="0" algn="l">
              <a:lnSpc>
                <a:spcPct val="80000"/>
              </a:lnSpc>
              <a:spcBef>
                <a:spcPts val="0"/>
              </a:spcBef>
              <a:spcAft>
                <a:spcPts val="0"/>
              </a:spcAft>
              <a:buSzPts val="688"/>
              <a:buNone/>
            </a:pPr>
            <a:r>
              <a:t/>
            </a:r>
            <a:endParaRPr sz="1400">
              <a:solidFill>
                <a:schemeClr val="dk1"/>
              </a:solidFill>
            </a:endParaRPr>
          </a:p>
          <a:p>
            <a:pPr indent="0" lvl="0" marL="0" rtl="0" algn="l">
              <a:lnSpc>
                <a:spcPct val="80000"/>
              </a:lnSpc>
              <a:spcBef>
                <a:spcPts val="0"/>
              </a:spcBef>
              <a:spcAft>
                <a:spcPts val="0"/>
              </a:spcAft>
              <a:buSzPts val="688"/>
              <a:buNone/>
            </a:pPr>
            <a:r>
              <a:t/>
            </a:r>
            <a:endParaRPr sz="1400">
              <a:solidFill>
                <a:schemeClr val="dk1"/>
              </a:solidFill>
            </a:endParaRPr>
          </a:p>
          <a:p>
            <a:pPr indent="0" lvl="0" marL="0" rtl="0" algn="ctr">
              <a:lnSpc>
                <a:spcPct val="80000"/>
              </a:lnSpc>
              <a:spcBef>
                <a:spcPts val="0"/>
              </a:spcBef>
              <a:spcAft>
                <a:spcPts val="0"/>
              </a:spcAft>
              <a:buSzPts val="688"/>
              <a:buNone/>
            </a:pPr>
            <a:r>
              <a:t/>
            </a:r>
            <a:endParaRPr sz="1400">
              <a:solidFill>
                <a:schemeClr val="dk1"/>
              </a:solidFill>
            </a:endParaRPr>
          </a:p>
        </p:txBody>
      </p:sp>
      <p:pic>
        <p:nvPicPr>
          <p:cNvPr id="130" name="Google Shape;130;p25"/>
          <p:cNvPicPr preferRelativeResize="0"/>
          <p:nvPr/>
        </p:nvPicPr>
        <p:blipFill>
          <a:blip r:embed="rId3">
            <a:alphaModFix/>
          </a:blip>
          <a:stretch>
            <a:fillRect/>
          </a:stretch>
        </p:blipFill>
        <p:spPr>
          <a:xfrm>
            <a:off x="3095625" y="3097538"/>
            <a:ext cx="2952750" cy="18764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34" name="Shape 134"/>
        <p:cNvGrpSpPr/>
        <p:nvPr/>
      </p:nvGrpSpPr>
      <p:grpSpPr>
        <a:xfrm>
          <a:off x="0" y="0"/>
          <a:ext cx="0" cy="0"/>
          <a:chOff x="0" y="0"/>
          <a:chExt cx="0" cy="0"/>
        </a:xfrm>
      </p:grpSpPr>
      <p:sp>
        <p:nvSpPr>
          <p:cNvPr id="135" name="Google Shape;135;p26"/>
          <p:cNvSpPr txBox="1"/>
          <p:nvPr>
            <p:ph type="ctrTitle"/>
          </p:nvPr>
        </p:nvSpPr>
        <p:spPr>
          <a:xfrm>
            <a:off x="311700" y="218575"/>
            <a:ext cx="8520600" cy="837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CONCLUSION</a:t>
            </a:r>
            <a:endParaRPr>
              <a:solidFill>
                <a:srgbClr val="D5A6BD"/>
              </a:solidFill>
              <a:highlight>
                <a:srgbClr val="FFFFFF"/>
              </a:highlight>
            </a:endParaRPr>
          </a:p>
        </p:txBody>
      </p:sp>
      <p:sp>
        <p:nvSpPr>
          <p:cNvPr id="136" name="Google Shape;136;p26"/>
          <p:cNvSpPr txBox="1"/>
          <p:nvPr>
            <p:ph idx="1" type="subTitle"/>
          </p:nvPr>
        </p:nvSpPr>
        <p:spPr>
          <a:xfrm>
            <a:off x="245275" y="1702725"/>
            <a:ext cx="8520600" cy="30453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Char char="●"/>
            </a:pPr>
            <a:r>
              <a:rPr lang="tr" sz="1400">
                <a:solidFill>
                  <a:schemeClr val="dk1"/>
                </a:solidFill>
              </a:rPr>
              <a:t>No overfitting was observed.</a:t>
            </a:r>
            <a:endParaRPr sz="1400">
              <a:solidFill>
                <a:schemeClr val="dk1"/>
              </a:solidFill>
            </a:endParaRPr>
          </a:p>
          <a:p>
            <a:pPr indent="0" lvl="0" marL="457200" rtl="0" algn="l">
              <a:spcBef>
                <a:spcPts val="0"/>
              </a:spcBef>
              <a:spcAft>
                <a:spcPts val="0"/>
              </a:spcAft>
              <a:buNone/>
            </a:pPr>
            <a:r>
              <a:t/>
            </a:r>
            <a:endParaRPr sz="1400">
              <a:solidFill>
                <a:schemeClr val="dk1"/>
              </a:solidFill>
            </a:endParaRPr>
          </a:p>
          <a:p>
            <a:pPr indent="-317500" lvl="0" marL="457200" rtl="0" algn="l">
              <a:spcBef>
                <a:spcPts val="0"/>
              </a:spcBef>
              <a:spcAft>
                <a:spcPts val="0"/>
              </a:spcAft>
              <a:buClr>
                <a:schemeClr val="dk1"/>
              </a:buClr>
              <a:buSzPts val="1400"/>
              <a:buChar char="●"/>
            </a:pPr>
            <a:r>
              <a:rPr lang="tr" sz="1400">
                <a:solidFill>
                  <a:schemeClr val="dk1"/>
                </a:solidFill>
              </a:rPr>
              <a:t>Feature importance values ​​in random forest and gradient boost were different. </a:t>
            </a:r>
            <a:endParaRPr sz="1400">
              <a:solidFill>
                <a:schemeClr val="dk1"/>
              </a:solidFill>
            </a:endParaRPr>
          </a:p>
          <a:p>
            <a:pPr indent="0" lvl="0" marL="457200" rtl="0" algn="l">
              <a:spcBef>
                <a:spcPts val="0"/>
              </a:spcBef>
              <a:spcAft>
                <a:spcPts val="0"/>
              </a:spcAft>
              <a:buNone/>
            </a:pPr>
            <a:r>
              <a:t/>
            </a:r>
            <a:endParaRPr sz="1400">
              <a:solidFill>
                <a:schemeClr val="dk1"/>
              </a:solidFill>
            </a:endParaRPr>
          </a:p>
          <a:p>
            <a:pPr indent="-317500" lvl="0" marL="457200" rtl="0" algn="l">
              <a:spcBef>
                <a:spcPts val="0"/>
              </a:spcBef>
              <a:spcAft>
                <a:spcPts val="0"/>
              </a:spcAft>
              <a:buClr>
                <a:schemeClr val="dk1"/>
              </a:buClr>
              <a:buSzPts val="1400"/>
              <a:buChar char="●"/>
            </a:pPr>
            <a:r>
              <a:rPr lang="tr" sz="1400">
                <a:solidFill>
                  <a:schemeClr val="dk1"/>
                </a:solidFill>
              </a:rPr>
              <a:t>The r2 score in random forest regression was very high compared to the others (91%).</a:t>
            </a:r>
            <a:endParaRPr sz="1400">
              <a:solidFill>
                <a:schemeClr val="dk1"/>
              </a:solidFill>
            </a:endParaRPr>
          </a:p>
          <a:p>
            <a:pPr indent="0" lvl="0" marL="457200" rtl="0" algn="l">
              <a:spcBef>
                <a:spcPts val="0"/>
              </a:spcBef>
              <a:spcAft>
                <a:spcPts val="0"/>
              </a:spcAft>
              <a:buNone/>
            </a:pPr>
            <a:r>
              <a:t/>
            </a:r>
            <a:endParaRPr sz="1400">
              <a:solidFill>
                <a:schemeClr val="dk1"/>
              </a:solidFill>
            </a:endParaRPr>
          </a:p>
          <a:p>
            <a:pPr indent="-317500" lvl="0" marL="457200" rtl="0" algn="l">
              <a:spcBef>
                <a:spcPts val="0"/>
              </a:spcBef>
              <a:spcAft>
                <a:spcPts val="0"/>
              </a:spcAft>
              <a:buClr>
                <a:schemeClr val="dk1"/>
              </a:buClr>
              <a:buSzPts val="1400"/>
              <a:buChar char="●"/>
            </a:pPr>
            <a:r>
              <a:rPr lang="tr" sz="1400">
                <a:solidFill>
                  <a:schemeClr val="dk1"/>
                </a:solidFill>
              </a:rPr>
              <a:t>Our data is time-dependent, it might not always be accurate so we should update the model regularly.</a:t>
            </a:r>
            <a:endParaRPr sz="1400">
              <a:solidFill>
                <a:schemeClr val="dk1"/>
              </a:solidFill>
            </a:endParaRPr>
          </a:p>
          <a:p>
            <a:pPr indent="0" lvl="0" marL="457200" rtl="0" algn="l">
              <a:spcBef>
                <a:spcPts val="0"/>
              </a:spcBef>
              <a:spcAft>
                <a:spcPts val="0"/>
              </a:spcAft>
              <a:buNone/>
            </a:pPr>
            <a:r>
              <a:t/>
            </a:r>
            <a:endParaRPr sz="1400">
              <a:solidFill>
                <a:schemeClr val="dk1"/>
              </a:solidFill>
            </a:endParaRPr>
          </a:p>
          <a:p>
            <a:pPr indent="-317500" lvl="0" marL="457200" rtl="0" algn="l">
              <a:spcBef>
                <a:spcPts val="0"/>
              </a:spcBef>
              <a:spcAft>
                <a:spcPts val="0"/>
              </a:spcAft>
              <a:buClr>
                <a:schemeClr val="dk1"/>
              </a:buClr>
              <a:buSzPts val="1400"/>
              <a:buChar char="●"/>
            </a:pPr>
            <a:r>
              <a:rPr lang="tr" sz="1400">
                <a:solidFill>
                  <a:schemeClr val="dk1"/>
                </a:solidFill>
              </a:rPr>
              <a:t>Because machine learning is a discipline that is rapidly growing, we must be prepared for any eventuality and periodically evaluate our model. It is known that to be successful in machine learning, it is not only to create a model, but also to update the model in the changing conditions in the real world and by obtaining new information. </a:t>
            </a:r>
            <a:endParaRPr sz="1400">
              <a:solidFill>
                <a:schemeClr val="dk1"/>
              </a:solidFill>
            </a:endParaRPr>
          </a:p>
          <a:p>
            <a:pPr indent="0" lvl="0" marL="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37" name="Google Shape;137;p26"/>
          <p:cNvSpPr txBox="1"/>
          <p:nvPr/>
        </p:nvSpPr>
        <p:spPr>
          <a:xfrm>
            <a:off x="245275" y="1123400"/>
            <a:ext cx="844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t>Some important results that we found: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41" name="Shape 141"/>
        <p:cNvGrpSpPr/>
        <p:nvPr/>
      </p:nvGrpSpPr>
      <p:grpSpPr>
        <a:xfrm>
          <a:off x="0" y="0"/>
          <a:ext cx="0" cy="0"/>
          <a:chOff x="0" y="0"/>
          <a:chExt cx="0" cy="0"/>
        </a:xfrm>
      </p:grpSpPr>
      <p:sp>
        <p:nvSpPr>
          <p:cNvPr id="142" name="Google Shape;142;p27"/>
          <p:cNvSpPr txBox="1"/>
          <p:nvPr>
            <p:ph type="ctrTitle"/>
          </p:nvPr>
        </p:nvSpPr>
        <p:spPr>
          <a:xfrm>
            <a:off x="311700" y="0"/>
            <a:ext cx="8520600" cy="23238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tr">
                <a:solidFill>
                  <a:srgbClr val="D5A6BD"/>
                </a:solidFill>
                <a:highlight>
                  <a:srgbClr val="000000"/>
                </a:highlight>
              </a:rPr>
              <a:t>THANK YOU FOR LISTENING!</a:t>
            </a:r>
            <a:endParaRPr b="1">
              <a:solidFill>
                <a:srgbClr val="D5A6BD"/>
              </a:solidFill>
              <a:highlight>
                <a:srgbClr val="000000"/>
              </a:highlight>
            </a:endParaRPr>
          </a:p>
        </p:txBody>
      </p:sp>
      <p:pic>
        <p:nvPicPr>
          <p:cNvPr id="143" name="Google Shape;143;p27"/>
          <p:cNvPicPr preferRelativeResize="0"/>
          <p:nvPr/>
        </p:nvPicPr>
        <p:blipFill>
          <a:blip r:embed="rId3">
            <a:alphaModFix/>
          </a:blip>
          <a:stretch>
            <a:fillRect/>
          </a:stretch>
        </p:blipFill>
        <p:spPr>
          <a:xfrm>
            <a:off x="2665600" y="2655500"/>
            <a:ext cx="3812800" cy="248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57" name="Shape 57"/>
        <p:cNvGrpSpPr/>
        <p:nvPr/>
      </p:nvGrpSpPr>
      <p:grpSpPr>
        <a:xfrm>
          <a:off x="0" y="0"/>
          <a:ext cx="0" cy="0"/>
          <a:chOff x="0" y="0"/>
          <a:chExt cx="0" cy="0"/>
        </a:xfrm>
      </p:grpSpPr>
      <p:sp>
        <p:nvSpPr>
          <p:cNvPr id="58" name="Google Shape;58;p14"/>
          <p:cNvSpPr txBox="1"/>
          <p:nvPr>
            <p:ph type="ctrTitle"/>
          </p:nvPr>
        </p:nvSpPr>
        <p:spPr>
          <a:xfrm>
            <a:off x="252900" y="263400"/>
            <a:ext cx="8638200" cy="10503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tr" sz="4700">
                <a:solidFill>
                  <a:srgbClr val="D5A6BD"/>
                </a:solidFill>
                <a:highlight>
                  <a:srgbClr val="FFFFFF"/>
                </a:highlight>
              </a:rPr>
              <a:t>INTRODUCTION AND GOAL</a:t>
            </a:r>
            <a:endParaRPr sz="4700">
              <a:solidFill>
                <a:srgbClr val="D5A6BD"/>
              </a:solidFill>
              <a:highlight>
                <a:srgbClr val="FFFFFF"/>
              </a:highlight>
            </a:endParaRPr>
          </a:p>
        </p:txBody>
      </p:sp>
      <p:sp>
        <p:nvSpPr>
          <p:cNvPr id="59" name="Google Shape;59;p14"/>
          <p:cNvSpPr txBox="1"/>
          <p:nvPr>
            <p:ph idx="1" type="subTitle"/>
          </p:nvPr>
        </p:nvSpPr>
        <p:spPr>
          <a:xfrm>
            <a:off x="252900" y="1372525"/>
            <a:ext cx="8579400" cy="3424500"/>
          </a:xfrm>
          <a:prstGeom prst="rect">
            <a:avLst/>
          </a:prstGeom>
        </p:spPr>
        <p:txBody>
          <a:bodyPr anchorCtr="0" anchor="t" bIns="91425" lIns="91425" spcFirstLastPara="1" rIns="91425" wrap="square" tIns="91425">
            <a:noAutofit/>
          </a:bodyPr>
          <a:lstStyle/>
          <a:p>
            <a:pPr indent="-317500" lvl="0" marL="457200" rtl="0" algn="l">
              <a:lnSpc>
                <a:spcPct val="90000"/>
              </a:lnSpc>
              <a:spcBef>
                <a:spcPts val="0"/>
              </a:spcBef>
              <a:spcAft>
                <a:spcPts val="0"/>
              </a:spcAft>
              <a:buClr>
                <a:schemeClr val="dk1"/>
              </a:buClr>
              <a:buSzPts val="1400"/>
              <a:buChar char="-"/>
            </a:pPr>
            <a:r>
              <a:rPr lang="tr" sz="1400">
                <a:solidFill>
                  <a:schemeClr val="dk1"/>
                </a:solidFill>
              </a:rPr>
              <a:t>Bike sharing systems are a means of renting bicycles where the process of obtaining membership, rental, and bike return is automated via a network of kiosk locations throughout a city. Using these systems, people are able rent a bike from a one location and return it to a different place on an as-needed basis. </a:t>
            </a:r>
            <a:endParaRPr sz="1400">
              <a:solidFill>
                <a:schemeClr val="dk1"/>
              </a:solidFill>
            </a:endParaRPr>
          </a:p>
          <a:p>
            <a:pPr indent="0" lvl="0" marL="0" rtl="0" algn="l">
              <a:lnSpc>
                <a:spcPct val="90000"/>
              </a:lnSpc>
              <a:spcBef>
                <a:spcPts val="0"/>
              </a:spcBef>
              <a:spcAft>
                <a:spcPts val="0"/>
              </a:spcAft>
              <a:buNone/>
            </a:pPr>
            <a:r>
              <a:t/>
            </a:r>
            <a:endParaRPr sz="1400">
              <a:solidFill>
                <a:schemeClr val="dk1"/>
              </a:solidFill>
            </a:endParaRPr>
          </a:p>
          <a:p>
            <a:pPr indent="-317500" lvl="0" marL="457200" rtl="0" algn="l">
              <a:lnSpc>
                <a:spcPct val="105000"/>
              </a:lnSpc>
              <a:spcBef>
                <a:spcPts val="0"/>
              </a:spcBef>
              <a:spcAft>
                <a:spcPts val="0"/>
              </a:spcAft>
              <a:buClr>
                <a:schemeClr val="dk1"/>
              </a:buClr>
              <a:buSzPts val="1400"/>
              <a:buChar char="-"/>
            </a:pPr>
            <a:r>
              <a:rPr lang="tr" sz="1400">
                <a:solidFill>
                  <a:schemeClr val="dk1"/>
                </a:solidFill>
              </a:rPr>
              <a:t>The aim of this project is predict bike sharing demand under various circumstances(temperature, humidity, whether it is holiday or not etc.) by using Machine Learning. It is important to predict the demand especially in big cities because customers may refuse to rent if they wait too long which may cause both economical problems and customer dissatisfaction to bike sharing company and they may not amortized their bikes in time and lost the trust of their customer. Opposite to that factor, if demand prediction went wrong and company increase the amount of bikes in their fleet, they may waste their money with such unnecessary expenses. That is why our machine learning application is a life saver for such systems.</a:t>
            </a:r>
            <a:endParaRPr sz="1400">
              <a:solidFill>
                <a:schemeClr val="dk1"/>
              </a:solidFill>
            </a:endParaRPr>
          </a:p>
          <a:p>
            <a:pPr indent="0" lvl="0" marL="457200" rtl="0" algn="l">
              <a:lnSpc>
                <a:spcPct val="90000"/>
              </a:lnSpc>
              <a:spcBef>
                <a:spcPts val="0"/>
              </a:spcBef>
              <a:spcAft>
                <a:spcPts val="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63"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780850" y="789350"/>
            <a:ext cx="7265401" cy="4165324"/>
          </a:xfrm>
          <a:prstGeom prst="rect">
            <a:avLst/>
          </a:prstGeom>
          <a:noFill/>
          <a:ln>
            <a:noFill/>
          </a:ln>
        </p:spPr>
      </p:pic>
      <p:sp>
        <p:nvSpPr>
          <p:cNvPr id="65" name="Google Shape;65;p15"/>
          <p:cNvSpPr txBox="1"/>
          <p:nvPr/>
        </p:nvSpPr>
        <p:spPr>
          <a:xfrm>
            <a:off x="780850" y="105325"/>
            <a:ext cx="36837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sz="2400">
                <a:solidFill>
                  <a:srgbClr val="D5A6BD"/>
                </a:solidFill>
                <a:highlight>
                  <a:srgbClr val="FFFFFF"/>
                </a:highlight>
              </a:rPr>
              <a:t>Seoul Bike Sharing Map</a:t>
            </a:r>
            <a:endParaRPr sz="2400">
              <a:solidFill>
                <a:srgbClr val="D5A6BD"/>
              </a:solidFill>
              <a:highlight>
                <a:srgbClr val="FFFFFF"/>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69" name="Shape 69"/>
        <p:cNvGrpSpPr/>
        <p:nvPr/>
      </p:nvGrpSpPr>
      <p:grpSpPr>
        <a:xfrm>
          <a:off x="0" y="0"/>
          <a:ext cx="0" cy="0"/>
          <a:chOff x="0" y="0"/>
          <a:chExt cx="0" cy="0"/>
        </a:xfrm>
      </p:grpSpPr>
      <p:sp>
        <p:nvSpPr>
          <p:cNvPr id="70" name="Google Shape;70;p16"/>
          <p:cNvSpPr txBox="1"/>
          <p:nvPr>
            <p:ph type="ctrTitle"/>
          </p:nvPr>
        </p:nvSpPr>
        <p:spPr>
          <a:xfrm>
            <a:off x="471625" y="246250"/>
            <a:ext cx="7626300" cy="857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DATA OVERVIEW</a:t>
            </a:r>
            <a:endParaRPr>
              <a:solidFill>
                <a:srgbClr val="D5A6BD"/>
              </a:solidFill>
              <a:highlight>
                <a:srgbClr val="FFFFFF"/>
              </a:highlight>
            </a:endParaRPr>
          </a:p>
        </p:txBody>
      </p:sp>
      <p:sp>
        <p:nvSpPr>
          <p:cNvPr id="71" name="Google Shape;71;p16"/>
          <p:cNvSpPr txBox="1"/>
          <p:nvPr/>
        </p:nvSpPr>
        <p:spPr>
          <a:xfrm>
            <a:off x="685200" y="1254725"/>
            <a:ext cx="77331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tr"/>
              <a:t>Our dataset accomplished form </a:t>
            </a:r>
            <a:r>
              <a:rPr lang="tr" u="sng">
                <a:solidFill>
                  <a:schemeClr val="hlink"/>
                </a:solidFill>
                <a:hlinkClick r:id="rId3"/>
              </a:rPr>
              <a:t>Kaggle</a:t>
            </a:r>
            <a:r>
              <a:rPr lang="tr"/>
              <a:t>.</a:t>
            </a:r>
            <a:endParaRPr/>
          </a:p>
          <a:p>
            <a:pPr indent="0" lvl="0" marL="0" rtl="0" algn="l">
              <a:spcBef>
                <a:spcPts val="0"/>
              </a:spcBef>
              <a:spcAft>
                <a:spcPts val="0"/>
              </a:spcAft>
              <a:buNone/>
            </a:pPr>
            <a:r>
              <a:t/>
            </a:r>
            <a:endParaRPr/>
          </a:p>
          <a:p>
            <a:pPr indent="0" lvl="0" marL="0" rtl="0" algn="l">
              <a:spcBef>
                <a:spcPts val="0"/>
              </a:spcBef>
              <a:spcAft>
                <a:spcPts val="0"/>
              </a:spcAft>
              <a:buNone/>
            </a:pPr>
            <a:r>
              <a:rPr lang="tr"/>
              <a:t>Dataset has ten columns which are;</a:t>
            </a:r>
            <a:endParaRPr/>
          </a:p>
          <a:p>
            <a:pPr indent="0" lvl="0" marL="0" rtl="0" algn="l">
              <a:spcBef>
                <a:spcPts val="0"/>
              </a:spcBef>
              <a:spcAft>
                <a:spcPts val="0"/>
              </a:spcAft>
              <a:buNone/>
            </a:pPr>
            <a:r>
              <a:rPr lang="tr"/>
              <a:t>	-Date (day-month-year)</a:t>
            </a:r>
            <a:endParaRPr/>
          </a:p>
          <a:p>
            <a:pPr indent="457200" lvl="0" marL="0" rtl="0" algn="l">
              <a:spcBef>
                <a:spcPts val="0"/>
              </a:spcBef>
              <a:spcAft>
                <a:spcPts val="0"/>
              </a:spcAft>
              <a:buNone/>
            </a:pPr>
            <a:r>
              <a:rPr lang="tr"/>
              <a:t>-Rented Bike Count</a:t>
            </a:r>
            <a:endParaRPr/>
          </a:p>
          <a:p>
            <a:pPr indent="0" lvl="0" marL="0" rtl="0" algn="l">
              <a:spcBef>
                <a:spcPts val="0"/>
              </a:spcBef>
              <a:spcAft>
                <a:spcPts val="0"/>
              </a:spcAft>
              <a:buNone/>
            </a:pPr>
            <a:r>
              <a:rPr lang="tr"/>
              <a:t>	-Hour (time of the day)</a:t>
            </a:r>
            <a:endParaRPr/>
          </a:p>
          <a:p>
            <a:pPr indent="0" lvl="0" marL="0" rtl="0" algn="l">
              <a:spcBef>
                <a:spcPts val="0"/>
              </a:spcBef>
              <a:spcAft>
                <a:spcPts val="0"/>
              </a:spcAft>
              <a:buNone/>
            </a:pPr>
            <a:r>
              <a:rPr lang="tr"/>
              <a:t>	-Temperature (Celsius)</a:t>
            </a:r>
            <a:endParaRPr/>
          </a:p>
          <a:p>
            <a:pPr indent="0" lvl="0" marL="0" rtl="0" algn="l">
              <a:spcBef>
                <a:spcPts val="0"/>
              </a:spcBef>
              <a:spcAft>
                <a:spcPts val="0"/>
              </a:spcAft>
              <a:buNone/>
            </a:pPr>
            <a:r>
              <a:rPr lang="tr"/>
              <a:t>	-Humidity (%)</a:t>
            </a:r>
            <a:endParaRPr/>
          </a:p>
          <a:p>
            <a:pPr indent="0" lvl="0" marL="0" rtl="0" algn="l">
              <a:spcBef>
                <a:spcPts val="0"/>
              </a:spcBef>
              <a:spcAft>
                <a:spcPts val="0"/>
              </a:spcAft>
              <a:buNone/>
            </a:pPr>
            <a:r>
              <a:rPr lang="tr"/>
              <a:t>	-Wind Speed (m/s)</a:t>
            </a:r>
            <a:endParaRPr/>
          </a:p>
          <a:p>
            <a:pPr indent="0" lvl="0" marL="0" rtl="0" algn="l">
              <a:spcBef>
                <a:spcPts val="0"/>
              </a:spcBef>
              <a:spcAft>
                <a:spcPts val="0"/>
              </a:spcAft>
              <a:buNone/>
            </a:pPr>
            <a:r>
              <a:rPr lang="tr"/>
              <a:t>	-Visibility</a:t>
            </a:r>
            <a:endParaRPr/>
          </a:p>
          <a:p>
            <a:pPr indent="0" lvl="0" marL="0" rtl="0" algn="l">
              <a:spcBef>
                <a:spcPts val="0"/>
              </a:spcBef>
              <a:spcAft>
                <a:spcPts val="0"/>
              </a:spcAft>
              <a:buNone/>
            </a:pPr>
            <a:r>
              <a:rPr lang="tr"/>
              <a:t>	-Dew Point Temperature (Celsius)</a:t>
            </a:r>
            <a:endParaRPr/>
          </a:p>
          <a:p>
            <a:pPr indent="0" lvl="0" marL="0" rtl="0" algn="l">
              <a:spcBef>
                <a:spcPts val="0"/>
              </a:spcBef>
              <a:spcAft>
                <a:spcPts val="0"/>
              </a:spcAft>
              <a:buNone/>
            </a:pPr>
            <a:r>
              <a:rPr lang="tr"/>
              <a:t>	-Solar Radiation</a:t>
            </a:r>
            <a:endParaRPr/>
          </a:p>
          <a:p>
            <a:pPr indent="0" lvl="0" marL="0" rtl="0" algn="l">
              <a:spcBef>
                <a:spcPts val="0"/>
              </a:spcBef>
              <a:spcAft>
                <a:spcPts val="0"/>
              </a:spcAft>
              <a:buNone/>
            </a:pPr>
            <a:r>
              <a:rPr lang="tr"/>
              <a:t>	-Rainfall (millimeter)</a:t>
            </a:r>
            <a:endParaRPr/>
          </a:p>
        </p:txBody>
      </p:sp>
      <p:pic>
        <p:nvPicPr>
          <p:cNvPr id="72" name="Google Shape;72;p16"/>
          <p:cNvPicPr preferRelativeResize="0"/>
          <p:nvPr/>
        </p:nvPicPr>
        <p:blipFill>
          <a:blip r:embed="rId4">
            <a:alphaModFix/>
          </a:blip>
          <a:stretch>
            <a:fillRect/>
          </a:stretch>
        </p:blipFill>
        <p:spPr>
          <a:xfrm>
            <a:off x="4222950" y="1728900"/>
            <a:ext cx="4764826" cy="2037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76" name="Shape 76"/>
        <p:cNvGrpSpPr/>
        <p:nvPr/>
      </p:nvGrpSpPr>
      <p:grpSpPr>
        <a:xfrm>
          <a:off x="0" y="0"/>
          <a:ext cx="0" cy="0"/>
          <a:chOff x="0" y="0"/>
          <a:chExt cx="0" cy="0"/>
        </a:xfrm>
      </p:grpSpPr>
      <p:sp>
        <p:nvSpPr>
          <p:cNvPr id="77" name="Google Shape;77;p17"/>
          <p:cNvSpPr txBox="1"/>
          <p:nvPr>
            <p:ph type="ctrTitle"/>
          </p:nvPr>
        </p:nvSpPr>
        <p:spPr>
          <a:xfrm>
            <a:off x="311700" y="237250"/>
            <a:ext cx="8520600" cy="1554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EDA AND DATA VISUALIZATIONS</a:t>
            </a:r>
            <a:endParaRPr>
              <a:solidFill>
                <a:srgbClr val="D5A6BD"/>
              </a:solidFill>
              <a:highlight>
                <a:srgbClr val="FFFFFF"/>
              </a:highlight>
            </a:endParaRPr>
          </a:p>
        </p:txBody>
      </p:sp>
      <p:sp>
        <p:nvSpPr>
          <p:cNvPr id="78" name="Google Shape;78;p17"/>
          <p:cNvSpPr txBox="1"/>
          <p:nvPr>
            <p:ph idx="1" type="subTitle"/>
          </p:nvPr>
        </p:nvSpPr>
        <p:spPr>
          <a:xfrm>
            <a:off x="311700" y="1791250"/>
            <a:ext cx="8520600" cy="3091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2000">
                <a:solidFill>
                  <a:schemeClr val="dk1"/>
                </a:solidFill>
              </a:rPr>
              <a:t>Before we start modelling, let us first get an idea on how the number of bike rentals depend on the various features provided to us.</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Weather</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Season</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Working Day</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Holiday</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Temperature</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Hour</a:t>
            </a:r>
            <a:endParaRPr sz="2000">
              <a:solidFill>
                <a:schemeClr val="dk1"/>
              </a:solidFill>
            </a:endParaRPr>
          </a:p>
          <a:p>
            <a:pPr indent="-355600" lvl="0" marL="457200" rtl="0" algn="l">
              <a:spcBef>
                <a:spcPts val="0"/>
              </a:spcBef>
              <a:spcAft>
                <a:spcPts val="0"/>
              </a:spcAft>
              <a:buClr>
                <a:schemeClr val="dk1"/>
              </a:buClr>
              <a:buSzPts val="2000"/>
              <a:buAutoNum type="arabicPeriod"/>
            </a:pPr>
            <a:r>
              <a:rPr lang="tr" sz="2000">
                <a:solidFill>
                  <a:schemeClr val="dk1"/>
                </a:solidFill>
              </a:rPr>
              <a:t>Month</a:t>
            </a:r>
            <a:endParaRPr sz="2000">
              <a:solidFill>
                <a:schemeClr val="dk1"/>
              </a:solidFill>
            </a:endParaRPr>
          </a:p>
        </p:txBody>
      </p:sp>
      <p:pic>
        <p:nvPicPr>
          <p:cNvPr id="79" name="Google Shape;79;p17"/>
          <p:cNvPicPr preferRelativeResize="0"/>
          <p:nvPr/>
        </p:nvPicPr>
        <p:blipFill>
          <a:blip r:embed="rId3">
            <a:alphaModFix/>
          </a:blip>
          <a:stretch>
            <a:fillRect/>
          </a:stretch>
        </p:blipFill>
        <p:spPr>
          <a:xfrm>
            <a:off x="5811224" y="2456974"/>
            <a:ext cx="3248275" cy="25264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83" name="Shape 83"/>
        <p:cNvGrpSpPr/>
        <p:nvPr/>
      </p:nvGrpSpPr>
      <p:grpSpPr>
        <a:xfrm>
          <a:off x="0" y="0"/>
          <a:ext cx="0" cy="0"/>
          <a:chOff x="0" y="0"/>
          <a:chExt cx="0" cy="0"/>
        </a:xfrm>
      </p:grpSpPr>
      <p:sp>
        <p:nvSpPr>
          <p:cNvPr id="84" name="Google Shape;84;p18"/>
          <p:cNvSpPr txBox="1"/>
          <p:nvPr>
            <p:ph type="ctrTitle"/>
          </p:nvPr>
        </p:nvSpPr>
        <p:spPr>
          <a:xfrm>
            <a:off x="311700" y="132850"/>
            <a:ext cx="8520600" cy="918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FEATURE ENGINEERING</a:t>
            </a:r>
            <a:endParaRPr>
              <a:solidFill>
                <a:srgbClr val="D5A6BD"/>
              </a:solidFill>
              <a:highlight>
                <a:srgbClr val="FFFFFF"/>
              </a:highlight>
            </a:endParaRPr>
          </a:p>
        </p:txBody>
      </p:sp>
      <p:sp>
        <p:nvSpPr>
          <p:cNvPr id="85" name="Google Shape;85;p18"/>
          <p:cNvSpPr txBox="1"/>
          <p:nvPr>
            <p:ph idx="1" type="subTitle"/>
          </p:nvPr>
        </p:nvSpPr>
        <p:spPr>
          <a:xfrm>
            <a:off x="311700" y="1109575"/>
            <a:ext cx="8520600" cy="388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tr" sz="1900">
                <a:solidFill>
                  <a:srgbClr val="000000"/>
                </a:solidFill>
              </a:rPr>
              <a:t>The provided data in its raw form wasn’t directly used as an input to the model. Several feature engineering was carried out where few features were modified, few were dropped, and few were added.</a:t>
            </a:r>
            <a:endParaRPr sz="1900">
              <a:solidFill>
                <a:srgbClr val="000000"/>
              </a:solidFill>
            </a:endParaRPr>
          </a:p>
          <a:p>
            <a:pPr indent="0" lvl="0" marL="0" rtl="0" algn="l">
              <a:spcBef>
                <a:spcPts val="0"/>
              </a:spcBef>
              <a:spcAft>
                <a:spcPts val="0"/>
              </a:spcAft>
              <a:buNone/>
            </a:pPr>
            <a:r>
              <a:t/>
            </a:r>
            <a:endParaRPr sz="2000"/>
          </a:p>
        </p:txBody>
      </p:sp>
      <p:pic>
        <p:nvPicPr>
          <p:cNvPr id="86" name="Google Shape;86;p18"/>
          <p:cNvPicPr preferRelativeResize="0"/>
          <p:nvPr/>
        </p:nvPicPr>
        <p:blipFill>
          <a:blip r:embed="rId3">
            <a:alphaModFix/>
          </a:blip>
          <a:stretch>
            <a:fillRect/>
          </a:stretch>
        </p:blipFill>
        <p:spPr>
          <a:xfrm>
            <a:off x="0" y="2524721"/>
            <a:ext cx="9143999" cy="212840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90" name="Shape 90"/>
        <p:cNvGrpSpPr/>
        <p:nvPr/>
      </p:nvGrpSpPr>
      <p:grpSpPr>
        <a:xfrm>
          <a:off x="0" y="0"/>
          <a:ext cx="0" cy="0"/>
          <a:chOff x="0" y="0"/>
          <a:chExt cx="0" cy="0"/>
        </a:xfrm>
      </p:grpSpPr>
      <p:sp>
        <p:nvSpPr>
          <p:cNvPr id="91" name="Google Shape;91;p19"/>
          <p:cNvSpPr txBox="1"/>
          <p:nvPr>
            <p:ph type="ctrTitle"/>
          </p:nvPr>
        </p:nvSpPr>
        <p:spPr>
          <a:xfrm>
            <a:off x="311700" y="201500"/>
            <a:ext cx="8520600" cy="79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TRAIN/TEST SPLIT</a:t>
            </a:r>
            <a:endParaRPr>
              <a:solidFill>
                <a:srgbClr val="D5A6BD"/>
              </a:solidFill>
              <a:highlight>
                <a:srgbClr val="FFFFFF"/>
              </a:highlight>
            </a:endParaRPr>
          </a:p>
        </p:txBody>
      </p:sp>
      <p:sp>
        <p:nvSpPr>
          <p:cNvPr id="92" name="Google Shape;92;p19"/>
          <p:cNvSpPr txBox="1"/>
          <p:nvPr>
            <p:ph idx="1" type="subTitle"/>
          </p:nvPr>
        </p:nvSpPr>
        <p:spPr>
          <a:xfrm>
            <a:off x="311700" y="855500"/>
            <a:ext cx="8520600" cy="391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2700"/>
              <a:t>1</a:t>
            </a:r>
            <a:r>
              <a:rPr lang="tr" sz="2700">
                <a:solidFill>
                  <a:schemeClr val="dk1"/>
                </a:solidFill>
              </a:rPr>
              <a:t>. Training set </a:t>
            </a:r>
            <a:endParaRPr sz="2700">
              <a:solidFill>
                <a:schemeClr val="dk1"/>
              </a:solidFill>
            </a:endParaRPr>
          </a:p>
          <a:p>
            <a:pPr indent="0" lvl="0" marL="0" rtl="0" algn="l">
              <a:spcBef>
                <a:spcPts val="0"/>
              </a:spcBef>
              <a:spcAft>
                <a:spcPts val="0"/>
              </a:spcAft>
              <a:buNone/>
            </a:pPr>
            <a:r>
              <a:rPr lang="tr" sz="2700">
                <a:solidFill>
                  <a:schemeClr val="dk1"/>
                </a:solidFill>
              </a:rPr>
              <a:t>(a) This contains data of from the 1 st to 17th of every month </a:t>
            </a:r>
            <a:endParaRPr sz="2700">
              <a:solidFill>
                <a:schemeClr val="dk1"/>
              </a:solidFill>
            </a:endParaRPr>
          </a:p>
          <a:p>
            <a:pPr indent="0" lvl="0" marL="0" rtl="0" algn="l">
              <a:spcBef>
                <a:spcPts val="0"/>
              </a:spcBef>
              <a:spcAft>
                <a:spcPts val="0"/>
              </a:spcAft>
              <a:buNone/>
            </a:pPr>
            <a:r>
              <a:rPr lang="tr" sz="2700">
                <a:solidFill>
                  <a:schemeClr val="dk1"/>
                </a:solidFill>
              </a:rPr>
              <a:t>(b) This set is used to train various model and obtain the best set of hyperparameters for these models. We use GridSearchCV to tune the hyperparameters using this training set</a:t>
            </a:r>
            <a:endParaRPr sz="20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96" name="Shape 96"/>
        <p:cNvGrpSpPr/>
        <p:nvPr/>
      </p:nvGrpSpPr>
      <p:grpSpPr>
        <a:xfrm>
          <a:off x="0" y="0"/>
          <a:ext cx="0" cy="0"/>
          <a:chOff x="0" y="0"/>
          <a:chExt cx="0" cy="0"/>
        </a:xfrm>
      </p:grpSpPr>
      <p:sp>
        <p:nvSpPr>
          <p:cNvPr id="97" name="Google Shape;97;p20"/>
          <p:cNvSpPr txBox="1"/>
          <p:nvPr>
            <p:ph type="ctrTitle"/>
          </p:nvPr>
        </p:nvSpPr>
        <p:spPr>
          <a:xfrm>
            <a:off x="311700" y="201500"/>
            <a:ext cx="8520600" cy="79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TRAIN/TEST SPLIT</a:t>
            </a:r>
            <a:endParaRPr>
              <a:solidFill>
                <a:srgbClr val="D5A6BD"/>
              </a:solidFill>
              <a:highlight>
                <a:srgbClr val="FFFFFF"/>
              </a:highlight>
            </a:endParaRPr>
          </a:p>
        </p:txBody>
      </p:sp>
      <p:sp>
        <p:nvSpPr>
          <p:cNvPr id="98" name="Google Shape;98;p20"/>
          <p:cNvSpPr txBox="1"/>
          <p:nvPr>
            <p:ph idx="1" type="subTitle"/>
          </p:nvPr>
        </p:nvSpPr>
        <p:spPr>
          <a:xfrm>
            <a:off x="311700" y="1130675"/>
            <a:ext cx="8520600" cy="391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2700">
                <a:solidFill>
                  <a:srgbClr val="000000"/>
                </a:solidFill>
              </a:rPr>
              <a:t>2. Test set </a:t>
            </a:r>
            <a:endParaRPr sz="2700">
              <a:solidFill>
                <a:srgbClr val="000000"/>
              </a:solidFill>
            </a:endParaRPr>
          </a:p>
          <a:p>
            <a:pPr indent="0" lvl="0" marL="0" rtl="0" algn="l">
              <a:spcBef>
                <a:spcPts val="0"/>
              </a:spcBef>
              <a:spcAft>
                <a:spcPts val="0"/>
              </a:spcAft>
              <a:buNone/>
            </a:pPr>
            <a:r>
              <a:rPr lang="tr" sz="2700">
                <a:solidFill>
                  <a:srgbClr val="000000"/>
                </a:solidFill>
              </a:rPr>
              <a:t>(a) This contains data of from the 18th to 19th of every month </a:t>
            </a:r>
            <a:endParaRPr sz="2700">
              <a:solidFill>
                <a:srgbClr val="000000"/>
              </a:solidFill>
            </a:endParaRPr>
          </a:p>
          <a:p>
            <a:pPr indent="0" lvl="0" marL="0" rtl="0" algn="l">
              <a:spcBef>
                <a:spcPts val="0"/>
              </a:spcBef>
              <a:spcAft>
                <a:spcPts val="0"/>
              </a:spcAft>
              <a:buNone/>
            </a:pPr>
            <a:r>
              <a:rPr lang="tr" sz="2700">
                <a:solidFill>
                  <a:srgbClr val="000000"/>
                </a:solidFill>
              </a:rPr>
              <a:t>(b) This is used to evaluate all our models. The model with the best test score is finally chosen for submission</a:t>
            </a:r>
            <a:endParaRPr sz="2000">
              <a:solidFill>
                <a:srgbClr val="0000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5A6BD"/>
        </a:solidFill>
      </p:bgPr>
    </p:bg>
    <p:spTree>
      <p:nvGrpSpPr>
        <p:cNvPr id="102" name="Shape 102"/>
        <p:cNvGrpSpPr/>
        <p:nvPr/>
      </p:nvGrpSpPr>
      <p:grpSpPr>
        <a:xfrm>
          <a:off x="0" y="0"/>
          <a:ext cx="0" cy="0"/>
          <a:chOff x="0" y="0"/>
          <a:chExt cx="0" cy="0"/>
        </a:xfrm>
      </p:grpSpPr>
      <p:sp>
        <p:nvSpPr>
          <p:cNvPr id="103" name="Google Shape;103;p21"/>
          <p:cNvSpPr txBox="1"/>
          <p:nvPr>
            <p:ph type="ctrTitle"/>
          </p:nvPr>
        </p:nvSpPr>
        <p:spPr>
          <a:xfrm>
            <a:off x="311700" y="201500"/>
            <a:ext cx="8520600" cy="79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tr">
                <a:solidFill>
                  <a:srgbClr val="D5A6BD"/>
                </a:solidFill>
                <a:highlight>
                  <a:srgbClr val="FFFFFF"/>
                </a:highlight>
              </a:rPr>
              <a:t>MODELLING</a:t>
            </a:r>
            <a:endParaRPr>
              <a:solidFill>
                <a:srgbClr val="D5A6BD"/>
              </a:solidFill>
              <a:highlight>
                <a:srgbClr val="FFFFFF"/>
              </a:highlight>
            </a:endParaRPr>
          </a:p>
        </p:txBody>
      </p:sp>
      <p:sp>
        <p:nvSpPr>
          <p:cNvPr id="104" name="Google Shape;104;p21"/>
          <p:cNvSpPr txBox="1"/>
          <p:nvPr>
            <p:ph idx="1" type="subTitle"/>
          </p:nvPr>
        </p:nvSpPr>
        <p:spPr>
          <a:xfrm>
            <a:off x="346975" y="1300000"/>
            <a:ext cx="8520600" cy="3912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tr" sz="2500">
                <a:solidFill>
                  <a:srgbClr val="000000"/>
                </a:solidFill>
              </a:rPr>
              <a:t>Regression algorithms used. </a:t>
            </a:r>
            <a:endParaRPr sz="2500">
              <a:solidFill>
                <a:srgbClr val="000000"/>
              </a:solidFill>
            </a:endParaRPr>
          </a:p>
          <a:p>
            <a:pPr indent="-387350" lvl="0" marL="457200" rtl="0" algn="l">
              <a:spcBef>
                <a:spcPts val="0"/>
              </a:spcBef>
              <a:spcAft>
                <a:spcPts val="0"/>
              </a:spcAft>
              <a:buClr>
                <a:srgbClr val="000000"/>
              </a:buClr>
              <a:buSzPts val="2500"/>
              <a:buChar char="●"/>
            </a:pPr>
            <a:r>
              <a:rPr lang="tr" sz="2500">
                <a:solidFill>
                  <a:srgbClr val="000000"/>
                </a:solidFill>
              </a:rPr>
              <a:t>Linear Algorithms</a:t>
            </a:r>
            <a:endParaRPr sz="2500">
              <a:solidFill>
                <a:srgbClr val="000000"/>
              </a:solidFill>
            </a:endParaRPr>
          </a:p>
          <a:p>
            <a:pPr indent="-387350" lvl="0" marL="457200" rtl="0" algn="l">
              <a:spcBef>
                <a:spcPts val="0"/>
              </a:spcBef>
              <a:spcAft>
                <a:spcPts val="0"/>
              </a:spcAft>
              <a:buClr>
                <a:srgbClr val="000000"/>
              </a:buClr>
              <a:buSzPts val="2500"/>
              <a:buChar char="●"/>
            </a:pPr>
            <a:r>
              <a:rPr lang="tr" sz="2500">
                <a:solidFill>
                  <a:srgbClr val="000000"/>
                </a:solidFill>
              </a:rPr>
              <a:t>Ensemble Algorithms</a:t>
            </a:r>
            <a:endParaRPr sz="2500">
              <a:solidFill>
                <a:srgbClr val="000000"/>
              </a:solidFill>
            </a:endParaRPr>
          </a:p>
          <a:p>
            <a:pPr indent="-387350" lvl="0" marL="457200" rtl="0" algn="l">
              <a:spcBef>
                <a:spcPts val="0"/>
              </a:spcBef>
              <a:spcAft>
                <a:spcPts val="0"/>
              </a:spcAft>
              <a:buClr>
                <a:srgbClr val="000000"/>
              </a:buClr>
              <a:buSzPts val="2500"/>
              <a:buChar char="●"/>
            </a:pPr>
            <a:r>
              <a:rPr lang="tr" sz="2500">
                <a:solidFill>
                  <a:srgbClr val="000000"/>
                </a:solidFill>
              </a:rPr>
              <a:t>Stacking Algorithms where predictions from Linear and Ensemble methods were used to make final predictions. </a:t>
            </a:r>
            <a:endParaRPr sz="2500">
              <a:solidFill>
                <a:srgbClr val="000000"/>
              </a:solidFill>
            </a:endParaRPr>
          </a:p>
          <a:p>
            <a:pPr indent="0" lvl="0" marL="0" rtl="0" algn="l">
              <a:spcBef>
                <a:spcPts val="0"/>
              </a:spcBef>
              <a:spcAft>
                <a:spcPts val="0"/>
              </a:spcAft>
              <a:buNone/>
            </a:pPr>
            <a:r>
              <a:t/>
            </a:r>
            <a:endParaRPr sz="20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